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libri (MS) Bold" charset="1" panose="020F0702030404030204"/>
      <p:regular r:id="rId18"/>
    </p:embeddedFont>
    <p:embeddedFont>
      <p:font typeface="Poppins" charset="1" panose="00000500000000000000"/>
      <p:regular r:id="rId19"/>
    </p:embeddedFont>
    <p:embeddedFont>
      <p:font typeface="Calibri (MS)" charset="1" panose="020F0502020204030204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53768" y="7107191"/>
            <a:ext cx="2438700" cy="807119"/>
            <a:chOff x="0" y="0"/>
            <a:chExt cx="343748" cy="1137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40488" y="7107191"/>
            <a:ext cx="2438700" cy="807119"/>
            <a:chOff x="0" y="0"/>
            <a:chExt cx="343748" cy="1137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212645" y="2586571"/>
            <a:ext cx="9862709" cy="2845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3"/>
              </a:lnSpc>
            </a:pPr>
            <a:r>
              <a:rPr lang="en-US" sz="9629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 Demo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744683" y="342866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0">
            <a:off x="13763324" y="677018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5447285" y="891374"/>
                </a:moveTo>
                <a:lnTo>
                  <a:pt x="0" y="891374"/>
                </a:lnTo>
                <a:lnTo>
                  <a:pt x="0" y="0"/>
                </a:lnTo>
                <a:lnTo>
                  <a:pt x="5447285" y="0"/>
                </a:lnTo>
                <a:lnTo>
                  <a:pt x="5447285" y="891374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389001" y="7120626"/>
            <a:ext cx="2438700" cy="807119"/>
            <a:chOff x="0" y="0"/>
            <a:chExt cx="343748" cy="1137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45145" y="7515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761536" y="5976567"/>
            <a:ext cx="10764927" cy="14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3"/>
              </a:lnSpc>
            </a:pPr>
            <a:r>
              <a:rPr lang="en-US" sz="2266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END-TO-END WORKFLOW FOR BUSINESS INTELLIGENCE</a:t>
            </a:r>
          </a:p>
          <a:p>
            <a:pPr algn="ctr">
              <a:lnSpc>
                <a:spcPts val="3853"/>
              </a:lnSpc>
            </a:pPr>
          </a:p>
          <a:p>
            <a:pPr algn="ctr">
              <a:lnSpc>
                <a:spcPts val="3853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153772" y="8518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31338" y="774807"/>
            <a:ext cx="927891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02010" y="774592"/>
            <a:ext cx="210891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Architecture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75355" y="784333"/>
            <a:ext cx="2371710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Azure Workflow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EADS@4iapps.com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48772" y="7274213"/>
            <a:ext cx="284869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Azure Datalake Gen2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87999" y="7274213"/>
            <a:ext cx="25436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Data Factory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36513" y="7287648"/>
            <a:ext cx="25436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Databricks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1237479" y="7130151"/>
            <a:ext cx="2438700" cy="807119"/>
            <a:chOff x="0" y="0"/>
            <a:chExt cx="343748" cy="11376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1184990" y="7297173"/>
            <a:ext cx="25436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Power BI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6667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470984" y="10127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7545" y="9039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7305" y="2511228"/>
            <a:ext cx="7574058" cy="3315887"/>
          </a:xfrm>
          <a:custGeom>
            <a:avLst/>
            <a:gdLst/>
            <a:ahLst/>
            <a:cxnLst/>
            <a:rect r="r" b="b" t="t" l="l"/>
            <a:pathLst>
              <a:path h="3315887" w="7574058">
                <a:moveTo>
                  <a:pt x="0" y="0"/>
                </a:moveTo>
                <a:lnTo>
                  <a:pt x="7574058" y="0"/>
                </a:lnTo>
                <a:lnTo>
                  <a:pt x="7574058" y="3315887"/>
                </a:lnTo>
                <a:lnTo>
                  <a:pt x="0" y="3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45190" y="2511228"/>
            <a:ext cx="7614110" cy="3315887"/>
          </a:xfrm>
          <a:custGeom>
            <a:avLst/>
            <a:gdLst/>
            <a:ahLst/>
            <a:cxnLst/>
            <a:rect r="r" b="b" t="t" l="l"/>
            <a:pathLst>
              <a:path h="3315887" w="7614110">
                <a:moveTo>
                  <a:pt x="0" y="0"/>
                </a:moveTo>
                <a:lnTo>
                  <a:pt x="7614110" y="0"/>
                </a:lnTo>
                <a:lnTo>
                  <a:pt x="7614110" y="3315887"/>
                </a:lnTo>
                <a:lnTo>
                  <a:pt x="0" y="3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06172" y="10042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84444" y="816810"/>
            <a:ext cx="5135839" cy="6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7"/>
              </a:lnSpc>
              <a:spcBef>
                <a:spcPct val="0"/>
              </a:spcBef>
            </a:pPr>
            <a:r>
              <a:rPr lang="en-US" b="true" sz="319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7305" y="1990805"/>
            <a:ext cx="389501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Repository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305" y="6569430"/>
            <a:ext cx="7909095" cy="375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7"/>
              </a:lnSpc>
            </a:pPr>
          </a:p>
          <a:p>
            <a:pPr algn="just">
              <a:lnSpc>
                <a:spcPts val="2737"/>
              </a:lnSpc>
            </a:pPr>
            <a:r>
              <a:rPr lang="en-US" b="true" sz="17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Overview:</a:t>
            </a:r>
          </a:p>
          <a:p>
            <a:pPr algn="just">
              <a:lnSpc>
                <a:spcPts val="2737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repository contains multiple folders:</a:t>
            </a:r>
          </a:p>
          <a:p>
            <a:pPr algn="just">
              <a:lnSpc>
                <a:spcPts val="2737"/>
              </a:lnSpc>
            </a:pP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Databricks: </a:t>
            </a: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Contains notebooks for data transformation.</a:t>
            </a:r>
          </a:p>
          <a:p>
            <a:pPr algn="just">
              <a:lnSpc>
                <a:spcPts val="2737"/>
              </a:lnSpc>
            </a:pP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Documents: </a:t>
            </a: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Contains Azure-related documentation.</a:t>
            </a:r>
          </a:p>
          <a:p>
            <a:pPr algn="just">
              <a:lnSpc>
                <a:spcPts val="2737"/>
              </a:lnSpc>
            </a:pP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BI:</a:t>
            </a: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Contains the Power BI reports.</a:t>
            </a:r>
          </a:p>
          <a:p>
            <a:pPr algn="just">
              <a:lnSpc>
                <a:spcPts val="2737"/>
              </a:lnSpc>
            </a:pP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SQL/Queries:</a:t>
            </a: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Includes SQL scripts for data processing.</a:t>
            </a:r>
          </a:p>
          <a:p>
            <a:pPr algn="just">
              <a:lnSpc>
                <a:spcPts val="2737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 File: The "silver to gold notebook.ipynb" is one of the Jupyter notebooks for the transformation process from Silver to Gold in the Medallion architecture.</a:t>
            </a:r>
          </a:p>
          <a:p>
            <a:pPr algn="just">
              <a:lnSpc>
                <a:spcPts val="273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362021" y="7205980"/>
            <a:ext cx="6277346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Repository Features: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Code Versioning: Easily track and manage changes in the project.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Collaboration: Allows team members to contribute, review, and track the project's progress.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Documentation: All relevant project documents are organized in the repository for easy access.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2624" y="5941415"/>
            <a:ext cx="1440275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have created a GitHub repository to manage and share our project code, documentation, and resources.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our projects, including Azure End-to-End Project, are uploaded here for version control, collaboration, and easy access.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32895"/>
            <a:ext cx="5348068" cy="2992585"/>
          </a:xfrm>
          <a:custGeom>
            <a:avLst/>
            <a:gdLst/>
            <a:ahLst/>
            <a:cxnLst/>
            <a:rect r="r" b="b" t="t" l="l"/>
            <a:pathLst>
              <a:path h="2992585" w="5348068">
                <a:moveTo>
                  <a:pt x="0" y="0"/>
                </a:moveTo>
                <a:lnTo>
                  <a:pt x="5348068" y="0"/>
                </a:lnTo>
                <a:lnTo>
                  <a:pt x="5348068" y="2992585"/>
                </a:lnTo>
                <a:lnTo>
                  <a:pt x="0" y="29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0773" y="2032895"/>
            <a:ext cx="5332651" cy="2992585"/>
          </a:xfrm>
          <a:custGeom>
            <a:avLst/>
            <a:gdLst/>
            <a:ahLst/>
            <a:cxnLst/>
            <a:rect r="r" b="b" t="t" l="l"/>
            <a:pathLst>
              <a:path h="2992585" w="5332651">
                <a:moveTo>
                  <a:pt x="0" y="0"/>
                </a:moveTo>
                <a:lnTo>
                  <a:pt x="5332652" y="0"/>
                </a:lnTo>
                <a:lnTo>
                  <a:pt x="5332652" y="2992585"/>
                </a:lnTo>
                <a:lnTo>
                  <a:pt x="0" y="299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33000" y="2032895"/>
            <a:ext cx="5202870" cy="2931256"/>
          </a:xfrm>
          <a:custGeom>
            <a:avLst/>
            <a:gdLst/>
            <a:ahLst/>
            <a:cxnLst/>
            <a:rect r="r" b="b" t="t" l="l"/>
            <a:pathLst>
              <a:path h="2931256" w="5202870">
                <a:moveTo>
                  <a:pt x="0" y="0"/>
                </a:moveTo>
                <a:lnTo>
                  <a:pt x="5202869" y="0"/>
                </a:lnTo>
                <a:lnTo>
                  <a:pt x="5202869" y="2931256"/>
                </a:lnTo>
                <a:lnTo>
                  <a:pt x="0" y="2931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1100" y="666750"/>
            <a:ext cx="16230600" cy="1028700"/>
            <a:chOff x="0" y="0"/>
            <a:chExt cx="22877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470984" y="10127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7545" y="9039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06172" y="10042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64648" y="816810"/>
            <a:ext cx="8755635" cy="6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7"/>
              </a:lnSpc>
              <a:spcBef>
                <a:spcPct val="0"/>
              </a:spcBef>
            </a:pPr>
            <a:r>
              <a:rPr lang="en-US" b="true" sz="319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Power BI Report - Azure Blob Storage Integration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301705"/>
            <a:ext cx="15013781" cy="106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8"/>
              </a:lnSpc>
            </a:pPr>
            <a:r>
              <a:rPr lang="en-US" b="true" sz="189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BI Report Overview:</a:t>
            </a:r>
          </a:p>
          <a:p>
            <a:pPr algn="just">
              <a:lnSpc>
                <a:spcPts val="2868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have created an interactive Power BI report by connecting it to Azure Blob Storage (Gold Layer of the Medallion architecture).</a:t>
            </a:r>
          </a:p>
          <a:p>
            <a:pPr algn="just">
              <a:lnSpc>
                <a:spcPts val="2868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report provides insights and visualizations of the transformed data, helping with decision-making and business analysis.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86945"/>
            <a:ext cx="15013781" cy="143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8"/>
              </a:lnSpc>
            </a:pPr>
            <a:r>
              <a:rPr lang="en-US" b="true" sz="189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Features:</a:t>
            </a:r>
          </a:p>
          <a:p>
            <a:pPr algn="just">
              <a:lnSpc>
                <a:spcPts val="2868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Source: The report is connected to the Gold container in Azure Blob Storage, where the final business-ready data resides.</a:t>
            </a:r>
          </a:p>
          <a:p>
            <a:pPr algn="just">
              <a:lnSpc>
                <a:spcPts val="2868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Visualizations: Includes graphs, charts, and tables to represent key metrics such as sales, customer behavior, and more.</a:t>
            </a:r>
          </a:p>
          <a:p>
            <a:pPr algn="just">
              <a:lnSpc>
                <a:spcPts val="2868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Interactivity: Users can filter, drill down, and interact with the data to gain deeper insights.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262710"/>
            <a:ext cx="14723507" cy="7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8"/>
              </a:lnSpc>
            </a:pPr>
            <a:r>
              <a:rPr lang="en-US" b="true" sz="189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Outcome:</a:t>
            </a:r>
          </a:p>
          <a:p>
            <a:pPr algn="just">
              <a:lnSpc>
                <a:spcPts val="2868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Power BI report showcases the final stage of data transformation and provides valuable insights for business stakeholders.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8140" y="3935076"/>
            <a:ext cx="9862709" cy="171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36"/>
              </a:lnSpc>
            </a:pPr>
            <a:r>
              <a:rPr lang="en-US" sz="1152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235503" y="2272178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6" y="0"/>
                </a:lnTo>
                <a:lnTo>
                  <a:pt x="5447286" y="891373"/>
                </a:lnTo>
                <a:lnTo>
                  <a:pt x="0" y="891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5145" y="7515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759228" y="2449176"/>
            <a:ext cx="5387961" cy="5657764"/>
          </a:xfrm>
          <a:custGeom>
            <a:avLst/>
            <a:gdLst/>
            <a:ahLst/>
            <a:cxnLst/>
            <a:rect r="r" b="b" t="t" l="l"/>
            <a:pathLst>
              <a:path h="5657764" w="5387961">
                <a:moveTo>
                  <a:pt x="0" y="0"/>
                </a:moveTo>
                <a:lnTo>
                  <a:pt x="5387962" y="0"/>
                </a:lnTo>
                <a:lnTo>
                  <a:pt x="5387962" y="5657765"/>
                </a:lnTo>
                <a:lnTo>
                  <a:pt x="0" y="5657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45145" y="5655301"/>
            <a:ext cx="7509483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 spc="13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53772" y="8518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31338" y="774807"/>
            <a:ext cx="927891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02010" y="774592"/>
            <a:ext cx="210891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Architecture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75355" y="784333"/>
            <a:ext cx="2371710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Azure Workflow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EADS@4iapps.com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4475" y="2144849"/>
            <a:ext cx="7443183" cy="5403051"/>
            <a:chOff x="0" y="0"/>
            <a:chExt cx="1049158" cy="7615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158" cy="761590"/>
            </a:xfrm>
            <a:custGeom>
              <a:avLst/>
              <a:gdLst/>
              <a:ahLst/>
              <a:cxnLst/>
              <a:rect r="r" b="b" t="t" l="l"/>
              <a:pathLst>
                <a:path h="761590" w="1049158">
                  <a:moveTo>
                    <a:pt x="74890" y="0"/>
                  </a:moveTo>
                  <a:lnTo>
                    <a:pt x="974268" y="0"/>
                  </a:lnTo>
                  <a:cubicBezTo>
                    <a:pt x="1015628" y="0"/>
                    <a:pt x="1049158" y="33529"/>
                    <a:pt x="1049158" y="74890"/>
                  </a:cubicBezTo>
                  <a:lnTo>
                    <a:pt x="1049158" y="686700"/>
                  </a:lnTo>
                  <a:cubicBezTo>
                    <a:pt x="1049158" y="728061"/>
                    <a:pt x="1015628" y="761590"/>
                    <a:pt x="974268" y="761590"/>
                  </a:cubicBezTo>
                  <a:lnTo>
                    <a:pt x="74890" y="761590"/>
                  </a:lnTo>
                  <a:cubicBezTo>
                    <a:pt x="33529" y="761590"/>
                    <a:pt x="0" y="728061"/>
                    <a:pt x="0" y="686700"/>
                  </a:cubicBezTo>
                  <a:lnTo>
                    <a:pt x="0" y="74890"/>
                  </a:lnTo>
                  <a:cubicBezTo>
                    <a:pt x="0" y="33529"/>
                    <a:pt x="33529" y="0"/>
                    <a:pt x="748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100000"/>
                  </a:srgbClr>
                </a:gs>
                <a:gs pos="100000">
                  <a:srgbClr val="0F2E4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9158" cy="799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66322" y="6527052"/>
            <a:ext cx="3657600" cy="871174"/>
          </a:xfrm>
          <a:custGeom>
            <a:avLst/>
            <a:gdLst/>
            <a:ahLst/>
            <a:cxnLst/>
            <a:rect r="r" b="b" t="t" l="l"/>
            <a:pathLst>
              <a:path h="871174" w="3657600">
                <a:moveTo>
                  <a:pt x="0" y="0"/>
                </a:moveTo>
                <a:lnTo>
                  <a:pt x="3657600" y="0"/>
                </a:lnTo>
                <a:lnTo>
                  <a:pt x="3657600" y="871174"/>
                </a:lnTo>
                <a:lnTo>
                  <a:pt x="0" y="871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45145" y="7515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3036223"/>
            <a:ext cx="6778958" cy="3490829"/>
          </a:xfrm>
          <a:custGeom>
            <a:avLst/>
            <a:gdLst/>
            <a:ahLst/>
            <a:cxnLst/>
            <a:rect r="r" b="b" t="t" l="l"/>
            <a:pathLst>
              <a:path h="3490829" w="6778958">
                <a:moveTo>
                  <a:pt x="0" y="0"/>
                </a:moveTo>
                <a:lnTo>
                  <a:pt x="6778958" y="0"/>
                </a:lnTo>
                <a:lnTo>
                  <a:pt x="6778958" y="3490829"/>
                </a:lnTo>
                <a:lnTo>
                  <a:pt x="0" y="34908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77" t="0" r="-417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53772" y="8518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52174" y="654885"/>
            <a:ext cx="1215709" cy="6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7"/>
              </a:lnSpc>
              <a:spcBef>
                <a:spcPct val="0"/>
              </a:spcBef>
            </a:pPr>
            <a:r>
              <a:rPr lang="en-US" b="true" sz="319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About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97145" y="2290753"/>
            <a:ext cx="9829964" cy="535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1"/>
              </a:lnSpc>
            </a:pPr>
            <a:r>
              <a:rPr lang="en-US" b="true" sz="2744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 is Microsoft Azure?</a:t>
            </a:r>
          </a:p>
          <a:p>
            <a:pPr algn="just">
              <a:lnSpc>
                <a:spcPts val="3254"/>
              </a:lnSpc>
            </a:pPr>
            <a:r>
              <a:rPr lang="en-US" sz="208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Azure is a cloud computing platform by Microsoft that offers various services for computing, analytics, storage, and networking. It is widely used for building, deploying, and managing applications, as well as providing a unified data analytics ecosystem.</a:t>
            </a:r>
          </a:p>
          <a:p>
            <a:pPr algn="just">
              <a:lnSpc>
                <a:spcPts val="4281"/>
              </a:lnSpc>
            </a:pPr>
            <a:r>
              <a:rPr lang="en-US" b="true" sz="2744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Why Azure for Our Workflow?</a:t>
            </a:r>
          </a:p>
          <a:p>
            <a:pPr algn="just">
              <a:lnSpc>
                <a:spcPts val="3254"/>
              </a:lnSpc>
            </a:pPr>
            <a:r>
              <a:rPr lang="en-US" b="true" sz="208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Scalability &amp; Flexibility:</a:t>
            </a:r>
            <a:r>
              <a:rPr lang="en-US" sz="208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Seamlessly scale resources with Azure to meet demands.</a:t>
            </a:r>
          </a:p>
          <a:p>
            <a:pPr algn="just">
              <a:lnSpc>
                <a:spcPts val="3254"/>
              </a:lnSpc>
            </a:pPr>
            <a:r>
              <a:rPr lang="en-US" sz="208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</a:t>
            </a:r>
            <a:r>
              <a:rPr lang="en-US" b="true" sz="208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ntegrated Ecosystem: </a:t>
            </a:r>
            <a:r>
              <a:rPr lang="en-US" sz="208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Full integration across services like Azure Data Factory, Azure Data Lake, Azure Databricks, and Power BI.</a:t>
            </a:r>
          </a:p>
          <a:p>
            <a:pPr algn="just">
              <a:lnSpc>
                <a:spcPts val="4281"/>
              </a:lnSpc>
            </a:pPr>
            <a:r>
              <a:rPr lang="en-US" b="true" sz="2744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 We Will Demonstrate:</a:t>
            </a:r>
          </a:p>
          <a:p>
            <a:pPr algn="just">
              <a:lnSpc>
                <a:spcPts val="3254"/>
              </a:lnSpc>
            </a:pPr>
            <a:r>
              <a:rPr lang="en-US" sz="208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 end-to-end workflow from data extraction to reporting using Azure Data Factory, Azure Data Lake, Azure Databricks, and Power BI.</a:t>
            </a:r>
          </a:p>
          <a:p>
            <a:pPr algn="just">
              <a:lnSpc>
                <a:spcPts val="3254"/>
              </a:lnSpc>
            </a:pPr>
            <a:r>
              <a:rPr lang="en-US" sz="208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Connecting transformed data from Azure Data Lake Storage Gen2 to Power BI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26064" y="5651500"/>
            <a:ext cx="4848588" cy="793405"/>
          </a:xfrm>
          <a:custGeom>
            <a:avLst/>
            <a:gdLst/>
            <a:ahLst/>
            <a:cxnLst/>
            <a:rect r="r" b="b" t="t" l="l"/>
            <a:pathLst>
              <a:path h="793405" w="4848588">
                <a:moveTo>
                  <a:pt x="0" y="0"/>
                </a:moveTo>
                <a:lnTo>
                  <a:pt x="4848588" y="0"/>
                </a:lnTo>
                <a:lnTo>
                  <a:pt x="4848588" y="793406"/>
                </a:lnTo>
                <a:lnTo>
                  <a:pt x="0" y="79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5145" y="7515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6800" y="2658513"/>
            <a:ext cx="5802481" cy="3285832"/>
          </a:xfrm>
          <a:custGeom>
            <a:avLst/>
            <a:gdLst/>
            <a:ahLst/>
            <a:cxnLst/>
            <a:rect r="r" b="b" t="t" l="l"/>
            <a:pathLst>
              <a:path h="3285832" w="5802481">
                <a:moveTo>
                  <a:pt x="0" y="0"/>
                </a:moveTo>
                <a:lnTo>
                  <a:pt x="5802481" y="0"/>
                </a:lnTo>
                <a:lnTo>
                  <a:pt x="5802481" y="3285832"/>
                </a:lnTo>
                <a:lnTo>
                  <a:pt x="0" y="32858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3772" y="8518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24082" y="654885"/>
            <a:ext cx="2543801" cy="6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7"/>
              </a:lnSpc>
              <a:spcBef>
                <a:spcPct val="0"/>
              </a:spcBef>
            </a:pPr>
            <a:r>
              <a:rPr lang="en-US" b="true" sz="319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Architecture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6800" y="1844125"/>
            <a:ext cx="4675498" cy="68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Workflow 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79262" y="2146067"/>
            <a:ext cx="306919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Components Utilized: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22989" y="2794901"/>
            <a:ext cx="10043605" cy="255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66"/>
              </a:lnSpc>
            </a:pPr>
            <a:r>
              <a:rPr lang="en-US" b="true" sz="1682" spc="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SSMS (SQL Server Management Studio): </a:t>
            </a:r>
            <a:r>
              <a:rPr lang="en-US" sz="1682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Extracts data from the AdventureWorks Sales Analytics dataset.</a:t>
            </a:r>
          </a:p>
          <a:p>
            <a:pPr algn="just">
              <a:lnSpc>
                <a:spcPts val="1666"/>
              </a:lnSpc>
            </a:pPr>
          </a:p>
          <a:p>
            <a:pPr algn="just">
              <a:lnSpc>
                <a:spcPts val="1666"/>
              </a:lnSpc>
            </a:pPr>
            <a:r>
              <a:rPr lang="en-US" b="true" sz="1682" spc="18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Azure Data Factory (ADF):</a:t>
            </a:r>
          </a:p>
          <a:p>
            <a:pPr algn="just">
              <a:lnSpc>
                <a:spcPts val="1666"/>
              </a:lnSpc>
            </a:pPr>
          </a:p>
          <a:p>
            <a:pPr algn="just">
              <a:lnSpc>
                <a:spcPts val="1666"/>
              </a:lnSpc>
            </a:pPr>
            <a:r>
              <a:rPr lang="en-US" b="true" sz="1682" spc="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Linked Services: </a:t>
            </a:r>
            <a:r>
              <a:rPr lang="en-US" sz="1682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Created linked services for both ADLS (Azure Data Lake Storage) and SSMS for seamless data transfer.</a:t>
            </a:r>
          </a:p>
          <a:p>
            <a:pPr algn="just">
              <a:lnSpc>
                <a:spcPts val="1666"/>
              </a:lnSpc>
            </a:pPr>
          </a:p>
          <a:p>
            <a:pPr algn="just">
              <a:lnSpc>
                <a:spcPts val="1666"/>
              </a:lnSpc>
            </a:pPr>
            <a:r>
              <a:rPr lang="en-US" b="true" sz="1682" spc="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Datasets:</a:t>
            </a:r>
            <a:r>
              <a:rPr lang="en-US" sz="1682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Defined datasets to manage data stored in both ADLS and SSMS.</a:t>
            </a:r>
          </a:p>
          <a:p>
            <a:pPr algn="just">
              <a:lnSpc>
                <a:spcPts val="1666"/>
              </a:lnSpc>
            </a:pPr>
          </a:p>
          <a:p>
            <a:pPr algn="just">
              <a:lnSpc>
                <a:spcPts val="1666"/>
              </a:lnSpc>
            </a:pPr>
            <a:r>
              <a:rPr lang="en-US" b="true" sz="1682" spc="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Pipelines:</a:t>
            </a:r>
            <a:r>
              <a:rPr lang="en-US" sz="1682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Designed pipelines to copy data from SSMS to the ADLS Bronze container. The pipeline orchestrates the process of loading raw data into ADLS.</a:t>
            </a:r>
          </a:p>
          <a:p>
            <a:pPr algn="just">
              <a:lnSpc>
                <a:spcPts val="166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32384" y="6214528"/>
            <a:ext cx="6313884" cy="150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96"/>
              </a:lnSpc>
            </a:pPr>
            <a:r>
              <a:rPr lang="en-US" b="true" sz="1679" spc="18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Azure Data Lake Storage Gen2 (ADLS):</a:t>
            </a:r>
          </a:p>
          <a:p>
            <a:pPr algn="just">
              <a:lnSpc>
                <a:spcPts val="1696"/>
              </a:lnSpc>
            </a:pPr>
          </a:p>
          <a:p>
            <a:pPr algn="just">
              <a:lnSpc>
                <a:spcPts val="1696"/>
              </a:lnSpc>
            </a:pPr>
            <a:r>
              <a:rPr lang="en-US" b="true" sz="1679" spc="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Bronze Layer: </a:t>
            </a:r>
            <a:r>
              <a:rPr lang="en-US" sz="1679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Stores raw, untransformed data.</a:t>
            </a:r>
          </a:p>
          <a:p>
            <a:pPr algn="just">
              <a:lnSpc>
                <a:spcPts val="1696"/>
              </a:lnSpc>
            </a:pPr>
          </a:p>
          <a:p>
            <a:pPr algn="just">
              <a:lnSpc>
                <a:spcPts val="1696"/>
              </a:lnSpc>
            </a:pPr>
            <a:r>
              <a:rPr lang="en-US" b="true" sz="1679" spc="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Silver Layer:</a:t>
            </a:r>
            <a:r>
              <a:rPr lang="en-US" sz="1679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Stores cleaned and transformed data.</a:t>
            </a:r>
          </a:p>
          <a:p>
            <a:pPr algn="just">
              <a:lnSpc>
                <a:spcPts val="1696"/>
              </a:lnSpc>
            </a:pPr>
          </a:p>
          <a:p>
            <a:pPr algn="just">
              <a:lnSpc>
                <a:spcPts val="1696"/>
              </a:lnSpc>
            </a:pPr>
            <a:r>
              <a:rPr lang="en-US" b="true" sz="1679" spc="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Gold Layer:</a:t>
            </a:r>
            <a:r>
              <a:rPr lang="en-US" sz="1679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Contains aggregated and business-ready data for analytics.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50358" y="6088429"/>
            <a:ext cx="9516235" cy="176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15"/>
              </a:lnSpc>
            </a:pPr>
            <a:r>
              <a:rPr lang="en-US" b="true" sz="1683" spc="18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Azure Databricks:</a:t>
            </a:r>
          </a:p>
          <a:p>
            <a:pPr algn="just">
              <a:lnSpc>
                <a:spcPts val="1515"/>
              </a:lnSpc>
            </a:pPr>
          </a:p>
          <a:p>
            <a:pPr algn="just">
              <a:lnSpc>
                <a:spcPts val="1515"/>
              </a:lnSpc>
            </a:pPr>
            <a:r>
              <a:rPr lang="en-US" b="true" sz="1683" spc="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Transformation:</a:t>
            </a:r>
            <a:r>
              <a:rPr lang="en-US" sz="1683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Databricks notebooks are used to perform advanced data transformations on the data stored in the Bronze container, and the transformed data is saved into the Silver container.</a:t>
            </a:r>
          </a:p>
          <a:p>
            <a:pPr algn="just">
              <a:lnSpc>
                <a:spcPts val="1515"/>
              </a:lnSpc>
            </a:pPr>
          </a:p>
          <a:p>
            <a:pPr algn="just">
              <a:lnSpc>
                <a:spcPts val="1515"/>
              </a:lnSpc>
            </a:pPr>
            <a:r>
              <a:rPr lang="en-US" sz="1683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final transformations are then pushed into the Gold container, which contains the most refined version of the data.</a:t>
            </a:r>
          </a:p>
          <a:p>
            <a:pPr algn="just">
              <a:lnSpc>
                <a:spcPts val="1515"/>
              </a:lnSpc>
            </a:pPr>
          </a:p>
          <a:p>
            <a:pPr algn="just">
              <a:lnSpc>
                <a:spcPts val="1515"/>
              </a:lnSpc>
            </a:pPr>
            <a:r>
              <a:rPr lang="en-US" b="true" sz="1683" spc="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Power BI: </a:t>
            </a:r>
            <a:r>
              <a:rPr lang="en-US" sz="1683" spc="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Visualizes the Gold layer data in interactive dashboards and reports.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88840"/>
            <a:ext cx="9419988" cy="4968514"/>
          </a:xfrm>
          <a:custGeom>
            <a:avLst/>
            <a:gdLst/>
            <a:ahLst/>
            <a:cxnLst/>
            <a:rect r="r" b="b" t="t" l="l"/>
            <a:pathLst>
              <a:path h="4968514" w="9419988">
                <a:moveTo>
                  <a:pt x="0" y="0"/>
                </a:moveTo>
                <a:lnTo>
                  <a:pt x="9419988" y="0"/>
                </a:lnTo>
                <a:lnTo>
                  <a:pt x="9419988" y="4968514"/>
                </a:lnTo>
                <a:lnTo>
                  <a:pt x="0" y="4968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5145" y="7515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53772" y="8518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7576" y="654885"/>
            <a:ext cx="5920307" cy="6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7"/>
              </a:lnSpc>
              <a:spcBef>
                <a:spcPct val="0"/>
              </a:spcBef>
            </a:pPr>
            <a:r>
              <a:rPr lang="en-US" b="true" sz="319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SQL Server Management Studio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62997" y="2847970"/>
            <a:ext cx="7197312" cy="332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 Server Management Studio (SSMS)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a powerful tool developed by Microsoft for managing SQL Server databases. 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provides a graphical user interface (GUI) for database administrators and developers to perform tasks such as:</a:t>
            </a:r>
          </a:p>
          <a:p>
            <a:pPr algn="just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Writing and executing</a:t>
            </a: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SQL queries</a:t>
            </a:r>
          </a:p>
          <a:p>
            <a:pPr algn="just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anaging </a:t>
            </a: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databases, tables, and users</a:t>
            </a:r>
          </a:p>
          <a:p>
            <a:pPr algn="just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</a:t>
            </a: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security and permissions</a:t>
            </a:r>
          </a:p>
          <a:p>
            <a:pPr algn="just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Monitoring </a:t>
            </a: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and logs</a:t>
            </a:r>
          </a:p>
          <a:p>
            <a:pPr algn="just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Backup and restore 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operations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466954"/>
            <a:ext cx="16831609" cy="102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SSMS is an </a:t>
            </a:r>
            <a:r>
              <a:rPr lang="en-US" b="true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on-premises SQL Server</a:t>
            </a:r>
            <a:r>
              <a:rPr lang="en-US" sz="19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that we used as a </a:t>
            </a:r>
            <a:r>
              <a:rPr lang="en-US" b="true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source in our ADF pipeline. We configured Linked Services by providing the necessary credentials. To run the pipeline, we used Self-hosted Integration Runtime (SHIR) to establish a connection between </a:t>
            </a:r>
            <a:r>
              <a:rPr lang="en-US" sz="19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on-premises data and ADF. However, when working with Azure services, ADF provides an </a:t>
            </a:r>
            <a:r>
              <a:rPr lang="en-US" b="true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 Integration Runtime</a:t>
            </a:r>
            <a:r>
              <a:rPr lang="en-US" sz="19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for seamless connectivity.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100" y="1903399"/>
            <a:ext cx="2940075" cy="3372218"/>
          </a:xfrm>
          <a:custGeom>
            <a:avLst/>
            <a:gdLst/>
            <a:ahLst/>
            <a:cxnLst/>
            <a:rect r="r" b="b" t="t" l="l"/>
            <a:pathLst>
              <a:path h="3372218" w="2940075">
                <a:moveTo>
                  <a:pt x="0" y="0"/>
                </a:moveTo>
                <a:lnTo>
                  <a:pt x="2940075" y="0"/>
                </a:lnTo>
                <a:lnTo>
                  <a:pt x="2940075" y="3372218"/>
                </a:lnTo>
                <a:lnTo>
                  <a:pt x="0" y="337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923" t="0" r="-20899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21393" y="5481423"/>
            <a:ext cx="3494763" cy="3643031"/>
          </a:xfrm>
          <a:custGeom>
            <a:avLst/>
            <a:gdLst/>
            <a:ahLst/>
            <a:cxnLst/>
            <a:rect r="r" b="b" t="t" l="l"/>
            <a:pathLst>
              <a:path h="3643031" w="3494763">
                <a:moveTo>
                  <a:pt x="0" y="0"/>
                </a:moveTo>
                <a:lnTo>
                  <a:pt x="3494762" y="0"/>
                </a:lnTo>
                <a:lnTo>
                  <a:pt x="3494762" y="3643032"/>
                </a:lnTo>
                <a:lnTo>
                  <a:pt x="0" y="3643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5" t="0" r="-10743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100" y="666750"/>
            <a:ext cx="16230600" cy="1028700"/>
            <a:chOff x="0" y="0"/>
            <a:chExt cx="2287793" cy="1450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70984" y="10127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7545" y="9039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00740" y="7518254"/>
            <a:ext cx="1084552" cy="1084552"/>
          </a:xfrm>
          <a:custGeom>
            <a:avLst/>
            <a:gdLst/>
            <a:ahLst/>
            <a:cxnLst/>
            <a:rect r="r" b="b" t="t" l="l"/>
            <a:pathLst>
              <a:path h="1084552" w="1084552">
                <a:moveTo>
                  <a:pt x="0" y="0"/>
                </a:moveTo>
                <a:lnTo>
                  <a:pt x="1084552" y="0"/>
                </a:lnTo>
                <a:lnTo>
                  <a:pt x="1084552" y="1084553"/>
                </a:lnTo>
                <a:lnTo>
                  <a:pt x="0" y="1084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06172" y="10042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84444" y="816810"/>
            <a:ext cx="5135839" cy="6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7"/>
              </a:lnSpc>
              <a:spcBef>
                <a:spcPct val="0"/>
              </a:spcBef>
            </a:pPr>
            <a:r>
              <a:rPr lang="en-US" b="true" sz="319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Azure Data Factory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5233" y="4820285"/>
            <a:ext cx="100560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-----------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56225" y="7859902"/>
            <a:ext cx="1373583" cy="35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20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----------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82149" y="1865299"/>
            <a:ext cx="384729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Resource Group Creation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44877" y="2617139"/>
            <a:ext cx="8381246" cy="175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6"/>
              </a:lnSpc>
            </a:pPr>
            <a:r>
              <a:rPr lang="en-US" b="true" sz="153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 Resource Group?</a:t>
            </a:r>
          </a:p>
          <a:p>
            <a:pPr algn="just" marL="331085" indent="-165542" lvl="1">
              <a:lnSpc>
                <a:spcPts val="2346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Resource Group in Azure is a container for managing related resources in your project.</a:t>
            </a:r>
          </a:p>
          <a:p>
            <a:pPr algn="just" marL="331085" indent="-165542" lvl="1">
              <a:lnSpc>
                <a:spcPts val="2346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helps organize and manage all resources within a project in a unified manner.</a:t>
            </a:r>
          </a:p>
          <a:p>
            <a:pPr algn="just" marL="331085" indent="-165542" lvl="1">
              <a:lnSpc>
                <a:spcPts val="2346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this architecture, we have created the resource group "RG_ADF_DEMO" to house all the Azure services involved in the workflow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1100" y="5818542"/>
            <a:ext cx="420088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Components in the Resource Group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1100" y="6242788"/>
            <a:ext cx="12163782" cy="264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b="true" sz="153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Within "RG_ADF_DEMO", we have added the following resources:</a:t>
            </a:r>
          </a:p>
          <a:p>
            <a:pPr algn="just">
              <a:lnSpc>
                <a:spcPts val="2340"/>
              </a:lnSpc>
            </a:pPr>
          </a:p>
          <a:p>
            <a:pPr algn="just">
              <a:lnSpc>
                <a:spcPts val="2340"/>
              </a:lnSpc>
            </a:pPr>
            <a:r>
              <a:rPr lang="en-US" b="true" sz="153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Data Factory (ADF): </a:t>
            </a:r>
            <a:r>
              <a:rPr lang="en-US" sz="1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orchestrator for data movement and transformation.</a:t>
            </a:r>
          </a:p>
          <a:p>
            <a:pPr algn="just">
              <a:lnSpc>
                <a:spcPts val="2340"/>
              </a:lnSpc>
            </a:pPr>
            <a:r>
              <a:rPr lang="en-US" b="true" sz="153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Storage Account: </a:t>
            </a:r>
            <a:r>
              <a:rPr lang="en-US" sz="1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Stores raw, transformed, and processed data.</a:t>
            </a:r>
          </a:p>
          <a:p>
            <a:pPr algn="just">
              <a:lnSpc>
                <a:spcPts val="2340"/>
              </a:lnSpc>
            </a:pPr>
            <a:r>
              <a:rPr lang="en-US" b="true" sz="153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Databricks: </a:t>
            </a:r>
            <a:r>
              <a:rPr lang="en-US" sz="1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Used for advanced data transformation and machine learning.</a:t>
            </a:r>
          </a:p>
          <a:p>
            <a:pPr algn="just">
              <a:lnSpc>
                <a:spcPts val="2340"/>
              </a:lnSpc>
            </a:pPr>
            <a:r>
              <a:rPr lang="en-US" b="true" sz="153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Synapse Analytics: </a:t>
            </a:r>
            <a:r>
              <a:rPr lang="en-US" sz="1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Integrated for any large-scale analytics tasks.</a:t>
            </a:r>
          </a:p>
          <a:p>
            <a:pPr algn="just">
              <a:lnSpc>
                <a:spcPts val="2340"/>
              </a:lnSpc>
            </a:pPr>
          </a:p>
          <a:p>
            <a:pPr algn="just">
              <a:lnSpc>
                <a:spcPts val="2340"/>
              </a:lnSpc>
            </a:pPr>
            <a:r>
              <a:rPr lang="en-US" b="true" sz="153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ADF Resource:</a:t>
            </a:r>
            <a:r>
              <a:rPr lang="en-US" sz="1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We have created the "DEMO-ADF-DF" instance under this resource group, which handles the data processing pipeline.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100" y="2289907"/>
            <a:ext cx="7962900" cy="3822085"/>
          </a:xfrm>
          <a:custGeom>
            <a:avLst/>
            <a:gdLst/>
            <a:ahLst/>
            <a:cxnLst/>
            <a:rect r="r" b="b" t="t" l="l"/>
            <a:pathLst>
              <a:path h="3822085" w="7962900">
                <a:moveTo>
                  <a:pt x="0" y="0"/>
                </a:moveTo>
                <a:lnTo>
                  <a:pt x="7962900" y="0"/>
                </a:lnTo>
                <a:lnTo>
                  <a:pt x="7962900" y="3822085"/>
                </a:lnTo>
                <a:lnTo>
                  <a:pt x="0" y="3822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" t="0" r="-65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61199" y="2251807"/>
            <a:ext cx="353294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ADF Home Page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61199" y="3012048"/>
            <a:ext cx="7798101" cy="321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b="true" sz="142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ADF portal offers several components:</a:t>
            </a:r>
            <a:r>
              <a:rPr lang="en-US" sz="1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Home, Author, Monitor, Manage, and Learning Center.</a:t>
            </a:r>
          </a:p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b="true" sz="142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Authoring is where all workflows are built and managed, so we’ll focus on this section.</a:t>
            </a:r>
          </a:p>
          <a:p>
            <a:pPr algn="just">
              <a:lnSpc>
                <a:spcPts val="2001"/>
              </a:lnSpc>
              <a:spcBef>
                <a:spcPct val="0"/>
              </a:spcBef>
            </a:pPr>
          </a:p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b="true" sz="142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Factory Resources:</a:t>
            </a:r>
          </a:p>
          <a:p>
            <a:pPr algn="just" marL="308736" indent="-154368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have created </a:t>
            </a:r>
            <a:r>
              <a:rPr lang="en-US" b="true" sz="142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pipelines, datasets, and data flows</a:t>
            </a:r>
            <a:r>
              <a:rPr lang="en-US" sz="1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under this section to manage data movements and transformations.</a:t>
            </a:r>
          </a:p>
          <a:p>
            <a:pPr algn="just" marL="308736" indent="-154368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the Author section, you can create and manage your workflows and activities in a seamless manner.</a:t>
            </a:r>
          </a:p>
          <a:p>
            <a:pPr algn="just">
              <a:lnSpc>
                <a:spcPts val="2001"/>
              </a:lnSpc>
              <a:spcBef>
                <a:spcPct val="0"/>
              </a:spcBef>
            </a:pPr>
          </a:p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b="true" sz="142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Pipeline Creation:</a:t>
            </a:r>
          </a:p>
          <a:p>
            <a:pPr algn="just" marL="308736" indent="-154368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have created Pipeline1, where multiple data movement and transformation activities are performed.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81100" y="666750"/>
            <a:ext cx="16230600" cy="1028700"/>
            <a:chOff x="0" y="0"/>
            <a:chExt cx="22877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470984" y="10127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7545" y="9039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06172" y="10042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84444" y="816810"/>
            <a:ext cx="5135839" cy="6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7"/>
              </a:lnSpc>
              <a:spcBef>
                <a:spcPct val="0"/>
              </a:spcBef>
            </a:pPr>
            <a:r>
              <a:rPr lang="en-US" b="true" sz="319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Azure Data Factory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6664442"/>
            <a:ext cx="756472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Pipeline Activities and Data Transformation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9755" y="7182292"/>
            <a:ext cx="6850242" cy="2468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b="true" sz="1429" spc="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Move and Transform Data:</a:t>
            </a:r>
          </a:p>
          <a:p>
            <a:pPr algn="just" marL="308736" indent="-154368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429" spc="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Copy Data activity is used to move data from the SQL Server to the Bronze container in ADLS.</a:t>
            </a:r>
          </a:p>
          <a:p>
            <a:pPr algn="just" marL="308736" indent="-154368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429" spc="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b="true" sz="1429" spc="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orEach activity</a:t>
            </a:r>
            <a:r>
              <a:rPr lang="en-US" sz="1429" spc="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loops through each dataset and applies transformations.</a:t>
            </a:r>
          </a:p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b="true" sz="1429" spc="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Databricks Integration:</a:t>
            </a:r>
          </a:p>
          <a:p>
            <a:pPr algn="just" marL="308736" indent="-154368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429" spc="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 data is moved to the Bronze container, we use Databricks notebooks for transforming this raw data into the Silver and Gold containers.</a:t>
            </a:r>
          </a:p>
          <a:p>
            <a:pPr algn="just">
              <a:lnSpc>
                <a:spcPts val="2001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296400" y="8194101"/>
            <a:ext cx="8320717" cy="98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b="true" sz="142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ForEach Activity:</a:t>
            </a:r>
          </a:p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sz="1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ForEach activity iterates over a list of data, running the same set of activities for each item in the collection. In this case, it helps to loop through datasets for data movement and transformation.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6400" y="7182292"/>
            <a:ext cx="6479024" cy="73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b="true" sz="142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Notebook 1: Transforms data from Bronze to Silver.</a:t>
            </a:r>
          </a:p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b="true" sz="142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Notebook 2: Transforms data from Silver to Gold.</a:t>
            </a:r>
          </a:p>
          <a:p>
            <a:pPr algn="just">
              <a:lnSpc>
                <a:spcPts val="2001"/>
              </a:lnSpc>
              <a:spcBef>
                <a:spcPct val="0"/>
              </a:spcBef>
            </a:pPr>
            <a:r>
              <a:rPr lang="en-US" sz="1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These transformations are triggered automatically when the pipeline runs.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100" y="2545236"/>
            <a:ext cx="2553935" cy="4911413"/>
          </a:xfrm>
          <a:custGeom>
            <a:avLst/>
            <a:gdLst/>
            <a:ahLst/>
            <a:cxnLst/>
            <a:rect r="r" b="b" t="t" l="l"/>
            <a:pathLst>
              <a:path h="4911413" w="2553935">
                <a:moveTo>
                  <a:pt x="0" y="0"/>
                </a:moveTo>
                <a:lnTo>
                  <a:pt x="2553935" y="0"/>
                </a:lnTo>
                <a:lnTo>
                  <a:pt x="2553935" y="4911413"/>
                </a:lnTo>
                <a:lnTo>
                  <a:pt x="0" y="4911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46347" y="2545236"/>
            <a:ext cx="10595306" cy="2776052"/>
            <a:chOff x="0" y="0"/>
            <a:chExt cx="9797082" cy="2566911"/>
          </a:xfrm>
        </p:grpSpPr>
        <p:sp>
          <p:nvSpPr>
            <p:cNvPr name="Freeform 4" id="4"/>
            <p:cNvSpPr/>
            <p:nvPr/>
          </p:nvSpPr>
          <p:spPr>
            <a:xfrm flipH="false" flipV="false" rot="6000">
              <a:off x="-2233" y="-8548"/>
              <a:ext cx="9801547" cy="2584007"/>
            </a:xfrm>
            <a:custGeom>
              <a:avLst/>
              <a:gdLst/>
              <a:ahLst/>
              <a:cxnLst/>
              <a:rect r="r" b="b" t="t" l="l"/>
              <a:pathLst>
                <a:path h="2584007" w="9801547">
                  <a:moveTo>
                    <a:pt x="0" y="17100"/>
                  </a:moveTo>
                  <a:lnTo>
                    <a:pt x="9797067" y="0"/>
                  </a:lnTo>
                  <a:lnTo>
                    <a:pt x="9801547" y="2566908"/>
                  </a:lnTo>
                  <a:lnTo>
                    <a:pt x="4481" y="2584007"/>
                  </a:lnTo>
                  <a:close/>
                </a:path>
              </a:pathLst>
            </a:custGeom>
            <a:blipFill>
              <a:blip r:embed="rId3"/>
              <a:stretch>
                <a:fillRect l="-13074" t="-31167" r="0" b="-2216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81100" y="666750"/>
            <a:ext cx="16230600" cy="1028700"/>
            <a:chOff x="0" y="0"/>
            <a:chExt cx="22877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470984" y="10127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7545" y="9039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06172" y="10042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84444" y="816810"/>
            <a:ext cx="5135839" cy="6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7"/>
              </a:lnSpc>
              <a:spcBef>
                <a:spcPct val="0"/>
              </a:spcBef>
            </a:pPr>
            <a:r>
              <a:rPr lang="en-US" b="true" sz="319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Medallion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04679" y="4962842"/>
            <a:ext cx="627864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Storage Account Containers in Medallion Architecture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1100" y="1914920"/>
            <a:ext cx="739044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Storage Account Containers in Medallion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1499" y="5768963"/>
            <a:ext cx="7702696" cy="407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1"/>
              </a:lnSpc>
            </a:pPr>
            <a:r>
              <a:rPr lang="en-US" b="true" sz="163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Medallion Architecture organizes data into three layers for efficient processing: Bronze, Silver, and Gold.</a:t>
            </a:r>
          </a:p>
          <a:p>
            <a:pPr algn="just">
              <a:lnSpc>
                <a:spcPts val="2541"/>
              </a:lnSpc>
            </a:pPr>
          </a:p>
          <a:p>
            <a:pPr algn="just">
              <a:lnSpc>
                <a:spcPts val="2541"/>
              </a:lnSpc>
            </a:pPr>
            <a:r>
              <a:rPr lang="en-US" b="true" sz="163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Bronze Layer:</a:t>
            </a:r>
          </a:p>
          <a:p>
            <a:pPr algn="just">
              <a:lnSpc>
                <a:spcPts val="2541"/>
              </a:lnSpc>
            </a:pPr>
            <a:r>
              <a:rPr lang="en-US" sz="16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Stores raw data from source systems.</a:t>
            </a:r>
          </a:p>
          <a:p>
            <a:pPr algn="just">
              <a:lnSpc>
                <a:spcPts val="2541"/>
              </a:lnSpc>
            </a:pPr>
            <a:r>
              <a:rPr lang="en-US" sz="16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Acts as a staging area for unprocessed data.</a:t>
            </a:r>
          </a:p>
          <a:p>
            <a:pPr algn="just">
              <a:lnSpc>
                <a:spcPts val="2541"/>
              </a:lnSpc>
            </a:pPr>
            <a:r>
              <a:rPr lang="en-US" sz="16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Example: Raw sales transactions.</a:t>
            </a:r>
          </a:p>
          <a:p>
            <a:pPr algn="just">
              <a:lnSpc>
                <a:spcPts val="2541"/>
              </a:lnSpc>
            </a:pPr>
          </a:p>
          <a:p>
            <a:pPr algn="just">
              <a:lnSpc>
                <a:spcPts val="2541"/>
              </a:lnSpc>
            </a:pPr>
            <a:r>
              <a:rPr lang="en-US" b="true" sz="163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Silver Layer:</a:t>
            </a:r>
          </a:p>
          <a:p>
            <a:pPr algn="just">
              <a:lnSpc>
                <a:spcPts val="2541"/>
              </a:lnSpc>
            </a:pPr>
            <a:r>
              <a:rPr lang="en-US" sz="16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Contains cleaned and transformed data.</a:t>
            </a:r>
          </a:p>
          <a:p>
            <a:pPr algn="just">
              <a:lnSpc>
                <a:spcPts val="2541"/>
              </a:lnSpc>
            </a:pPr>
            <a:r>
              <a:rPr lang="en-US" sz="16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is filtered, enriched, and prepared for deeper analysis.</a:t>
            </a:r>
          </a:p>
          <a:p>
            <a:pPr algn="just">
              <a:lnSpc>
                <a:spcPts val="2541"/>
              </a:lnSpc>
            </a:pPr>
            <a:r>
              <a:rPr lang="en-US" sz="16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Example: Cleaned sales data, enriched customer info.</a:t>
            </a:r>
          </a:p>
          <a:p>
            <a:pPr algn="just">
              <a:lnSpc>
                <a:spcPts val="254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083006" y="6492863"/>
            <a:ext cx="6176294" cy="313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96"/>
              </a:lnSpc>
              <a:spcBef>
                <a:spcPct val="0"/>
              </a:spcBef>
            </a:pPr>
            <a:r>
              <a:rPr lang="en-US" b="true" sz="164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Gold Layer:</a:t>
            </a:r>
          </a:p>
          <a:p>
            <a:pPr algn="just">
              <a:lnSpc>
                <a:spcPts val="2296"/>
              </a:lnSpc>
              <a:spcBef>
                <a:spcPct val="0"/>
              </a:spcBef>
            </a:pPr>
            <a:r>
              <a:rPr lang="en-US" sz="16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Holds business-ready, aggregated data for reporting and decision-making.</a:t>
            </a:r>
          </a:p>
          <a:p>
            <a:pPr algn="just">
              <a:lnSpc>
                <a:spcPts val="2296"/>
              </a:lnSpc>
              <a:spcBef>
                <a:spcPct val="0"/>
              </a:spcBef>
            </a:pPr>
            <a:r>
              <a:rPr lang="en-US" sz="16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Final data used for dashboards and analytics.</a:t>
            </a:r>
          </a:p>
          <a:p>
            <a:pPr algn="just">
              <a:lnSpc>
                <a:spcPts val="2296"/>
              </a:lnSpc>
              <a:spcBef>
                <a:spcPct val="0"/>
              </a:spcBef>
            </a:pPr>
            <a:r>
              <a:rPr lang="en-US" sz="16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Example: KPI metrics, final sales reports.</a:t>
            </a:r>
          </a:p>
          <a:p>
            <a:pPr algn="just">
              <a:lnSpc>
                <a:spcPts val="2296"/>
              </a:lnSpc>
              <a:spcBef>
                <a:spcPct val="0"/>
              </a:spcBef>
            </a:pPr>
          </a:p>
          <a:p>
            <a:pPr algn="just">
              <a:lnSpc>
                <a:spcPts val="2296"/>
              </a:lnSpc>
              <a:spcBef>
                <a:spcPct val="0"/>
              </a:spcBef>
            </a:pPr>
            <a:r>
              <a:rPr lang="en-US" b="true" sz="164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Benefits:</a:t>
            </a:r>
          </a:p>
          <a:p>
            <a:pPr algn="just">
              <a:lnSpc>
                <a:spcPts val="2296"/>
              </a:lnSpc>
              <a:spcBef>
                <a:spcPct val="0"/>
              </a:spcBef>
            </a:pPr>
            <a:r>
              <a:rPr lang="en-US" sz="16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Scalability and data quality through incremental transformations.</a:t>
            </a:r>
          </a:p>
          <a:p>
            <a:pPr algn="just">
              <a:lnSpc>
                <a:spcPts val="2296"/>
              </a:lnSpc>
              <a:spcBef>
                <a:spcPct val="0"/>
              </a:spcBef>
            </a:pPr>
            <a:r>
              <a:rPr lang="en-US" sz="16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Separation of concerns, ensuring efficient and organized data flow.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6667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470984" y="10127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7545" y="903903"/>
            <a:ext cx="400489" cy="417005"/>
          </a:xfrm>
          <a:custGeom>
            <a:avLst/>
            <a:gdLst/>
            <a:ahLst/>
            <a:cxnLst/>
            <a:rect r="r" b="b" t="t" l="l"/>
            <a:pathLst>
              <a:path h="417005" w="400489">
                <a:moveTo>
                  <a:pt x="0" y="0"/>
                </a:moveTo>
                <a:lnTo>
                  <a:pt x="400489" y="0"/>
                </a:lnTo>
                <a:lnTo>
                  <a:pt x="400489" y="417005"/>
                </a:lnTo>
                <a:lnTo>
                  <a:pt x="0" y="41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500" y="1986740"/>
            <a:ext cx="7962900" cy="3782378"/>
          </a:xfrm>
          <a:custGeom>
            <a:avLst/>
            <a:gdLst/>
            <a:ahLst/>
            <a:cxnLst/>
            <a:rect r="r" b="b" t="t" l="l"/>
            <a:pathLst>
              <a:path h="3782378" w="7962900">
                <a:moveTo>
                  <a:pt x="0" y="0"/>
                </a:moveTo>
                <a:lnTo>
                  <a:pt x="7962900" y="0"/>
                </a:lnTo>
                <a:lnTo>
                  <a:pt x="7962900" y="3782378"/>
                </a:lnTo>
                <a:lnTo>
                  <a:pt x="0" y="3782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6172" y="1004208"/>
            <a:ext cx="4677409" cy="31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Azure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84444" y="816810"/>
            <a:ext cx="5135839" cy="6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7"/>
              </a:lnSpc>
              <a:spcBef>
                <a:spcPct val="0"/>
              </a:spcBef>
            </a:pPr>
            <a:r>
              <a:rPr lang="en-US" b="true" sz="319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Databricks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96039" y="1999599"/>
            <a:ext cx="7663261" cy="189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Azure Databricks?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Azure Databricks is an Apache Spark-based analytics platform optimized for the Microsoft Azure cloud environment. It integrates the capabilities of Apache Spark with the scalability and flexibility of Azure to provide a unified analytics workspace for data engineers, data scientists, and analysts.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6039" y="4205113"/>
            <a:ext cx="7815661" cy="158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Databricks for Data Transformation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Databricks was used for data transformation in the Azure workflow.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provided a scalable environment to run notebooks and perform advanced data processing using Apache Spark.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3500" y="5988193"/>
            <a:ext cx="6785374" cy="366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2"/>
              </a:lnSpc>
            </a:pPr>
            <a:r>
              <a:rPr lang="en-US" b="true" sz="17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Steps:</a:t>
            </a:r>
          </a:p>
          <a:p>
            <a:pPr algn="just">
              <a:lnSpc>
                <a:spcPts val="2656"/>
              </a:lnSpc>
            </a:pPr>
            <a:r>
              <a:rPr lang="en-US" b="true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 Creation:</a:t>
            </a:r>
          </a:p>
          <a:p>
            <a:pPr algn="just">
              <a:lnSpc>
                <a:spcPts val="2656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Databricks cluster was created to run the notebooks for data processing.</a:t>
            </a:r>
          </a:p>
          <a:p>
            <a:pPr algn="just">
              <a:lnSpc>
                <a:spcPts val="2656"/>
              </a:lnSpc>
            </a:pPr>
            <a:r>
              <a:rPr lang="en-US" b="true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Apache Spark:</a:t>
            </a:r>
          </a:p>
          <a:p>
            <a:pPr algn="just">
              <a:lnSpc>
                <a:spcPts val="2656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Apache Spark language was used within the notebook for efficient data transformation.</a:t>
            </a:r>
          </a:p>
          <a:p>
            <a:pPr algn="just">
              <a:lnSpc>
                <a:spcPts val="2656"/>
              </a:lnSpc>
            </a:pPr>
            <a:r>
              <a:rPr lang="en-US" b="true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Mounting Containers:</a:t>
            </a:r>
          </a:p>
          <a:p>
            <a:pPr algn="just">
              <a:lnSpc>
                <a:spcPts val="2656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Mounted the Bronze, Silver, and Gold containers in Databricks to easily access and manage data across the different layers.</a:t>
            </a:r>
          </a:p>
          <a:p>
            <a:pPr algn="just">
              <a:lnSpc>
                <a:spcPts val="265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255033" y="6164405"/>
            <a:ext cx="8156667" cy="330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6"/>
              </a:lnSpc>
            </a:pPr>
            <a:r>
              <a:rPr lang="en-US" b="true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Transformation:</a:t>
            </a:r>
          </a:p>
          <a:p>
            <a:pPr algn="just">
              <a:lnSpc>
                <a:spcPts val="2656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from the Bronze container was processed with partial transformations and stored in the Silver container.</a:t>
            </a:r>
          </a:p>
          <a:p>
            <a:pPr algn="just">
              <a:lnSpc>
                <a:spcPts val="2656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transformation was automated for consistency and efficiency.</a:t>
            </a:r>
          </a:p>
          <a:p>
            <a:pPr algn="just">
              <a:lnSpc>
                <a:spcPts val="2656"/>
              </a:lnSpc>
            </a:pPr>
            <a:r>
              <a:rPr lang="en-US" b="true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Transformation:</a:t>
            </a:r>
          </a:p>
          <a:p>
            <a:pPr algn="just">
              <a:lnSpc>
                <a:spcPts val="2656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final transformations were applied to the data in the Silver container, and the results were stored in the Gold container.</a:t>
            </a:r>
          </a:p>
          <a:p>
            <a:pPr algn="just">
              <a:lnSpc>
                <a:spcPts val="2656"/>
              </a:lnSpc>
            </a:pPr>
            <a:r>
              <a:rPr lang="en-US" b="true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Ready for Reporting:</a:t>
            </a:r>
          </a:p>
          <a:p>
            <a:pPr algn="just">
              <a:lnSpc>
                <a:spcPts val="2656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Gold container holds the business-ready data, ready for querying and integration with Power BI for visualization.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54300" y="4211296"/>
            <a:ext cx="4905448" cy="5716275"/>
            <a:chOff x="0" y="0"/>
            <a:chExt cx="691450" cy="805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1450" cy="805741"/>
            </a:xfrm>
            <a:custGeom>
              <a:avLst/>
              <a:gdLst/>
              <a:ahLst/>
              <a:cxnLst/>
              <a:rect r="r" b="b" t="t" l="l"/>
              <a:pathLst>
                <a:path h="805741" w="691450">
                  <a:moveTo>
                    <a:pt x="31565" y="0"/>
                  </a:moveTo>
                  <a:lnTo>
                    <a:pt x="659885" y="0"/>
                  </a:lnTo>
                  <a:cubicBezTo>
                    <a:pt x="677318" y="0"/>
                    <a:pt x="691450" y="14132"/>
                    <a:pt x="691450" y="31565"/>
                  </a:cubicBezTo>
                  <a:lnTo>
                    <a:pt x="691450" y="774176"/>
                  </a:lnTo>
                  <a:cubicBezTo>
                    <a:pt x="691450" y="791609"/>
                    <a:pt x="677318" y="805741"/>
                    <a:pt x="659885" y="805741"/>
                  </a:cubicBezTo>
                  <a:lnTo>
                    <a:pt x="31565" y="805741"/>
                  </a:lnTo>
                  <a:cubicBezTo>
                    <a:pt x="14132" y="805741"/>
                    <a:pt x="0" y="791609"/>
                    <a:pt x="0" y="774176"/>
                  </a:cubicBezTo>
                  <a:lnTo>
                    <a:pt x="0" y="31565"/>
                  </a:lnTo>
                  <a:cubicBezTo>
                    <a:pt x="0" y="14132"/>
                    <a:pt x="14132" y="0"/>
                    <a:pt x="315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91450" cy="843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62476" y="4211296"/>
            <a:ext cx="4936811" cy="5716275"/>
            <a:chOff x="0" y="0"/>
            <a:chExt cx="695871" cy="8057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5871" cy="805741"/>
            </a:xfrm>
            <a:custGeom>
              <a:avLst/>
              <a:gdLst/>
              <a:ahLst/>
              <a:cxnLst/>
              <a:rect r="r" b="b" t="t" l="l"/>
              <a:pathLst>
                <a:path h="805741" w="695871">
                  <a:moveTo>
                    <a:pt x="31364" y="0"/>
                  </a:moveTo>
                  <a:lnTo>
                    <a:pt x="664507" y="0"/>
                  </a:lnTo>
                  <a:cubicBezTo>
                    <a:pt x="681829" y="0"/>
                    <a:pt x="695871" y="14042"/>
                    <a:pt x="695871" y="31364"/>
                  </a:cubicBezTo>
                  <a:lnTo>
                    <a:pt x="695871" y="774376"/>
                  </a:lnTo>
                  <a:cubicBezTo>
                    <a:pt x="695871" y="782695"/>
                    <a:pt x="692566" y="790672"/>
                    <a:pt x="686684" y="796554"/>
                  </a:cubicBezTo>
                  <a:cubicBezTo>
                    <a:pt x="680803" y="802436"/>
                    <a:pt x="672825" y="805741"/>
                    <a:pt x="664507" y="805741"/>
                  </a:cubicBezTo>
                  <a:lnTo>
                    <a:pt x="31364" y="805741"/>
                  </a:lnTo>
                  <a:cubicBezTo>
                    <a:pt x="23046" y="805741"/>
                    <a:pt x="15068" y="802436"/>
                    <a:pt x="9186" y="796554"/>
                  </a:cubicBezTo>
                  <a:cubicBezTo>
                    <a:pt x="3304" y="790672"/>
                    <a:pt x="0" y="782695"/>
                    <a:pt x="0" y="774376"/>
                  </a:cubicBezTo>
                  <a:lnTo>
                    <a:pt x="0" y="31364"/>
                  </a:lnTo>
                  <a:cubicBezTo>
                    <a:pt x="0" y="23046"/>
                    <a:pt x="3304" y="15068"/>
                    <a:pt x="9186" y="9186"/>
                  </a:cubicBezTo>
                  <a:cubicBezTo>
                    <a:pt x="15068" y="3304"/>
                    <a:pt x="23046" y="0"/>
                    <a:pt x="313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95871" cy="843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359433" y="7491426"/>
            <a:ext cx="4442597" cy="945061"/>
          </a:xfrm>
          <a:custGeom>
            <a:avLst/>
            <a:gdLst/>
            <a:ahLst/>
            <a:cxnLst/>
            <a:rect r="r" b="b" t="t" l="l"/>
            <a:pathLst>
              <a:path h="945061" w="4442597">
                <a:moveTo>
                  <a:pt x="0" y="0"/>
                </a:moveTo>
                <a:lnTo>
                  <a:pt x="4442597" y="0"/>
                </a:lnTo>
                <a:lnTo>
                  <a:pt x="4442597" y="945061"/>
                </a:lnTo>
                <a:lnTo>
                  <a:pt x="0" y="945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18288000" cy="4761450"/>
            <a:chOff x="0" y="0"/>
            <a:chExt cx="12450980" cy="32417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50980" cy="3241728"/>
            </a:xfrm>
            <a:custGeom>
              <a:avLst/>
              <a:gdLst/>
              <a:ahLst/>
              <a:cxnLst/>
              <a:rect r="r" b="b" t="t" l="l"/>
              <a:pathLst>
                <a:path h="3241728" w="12450980">
                  <a:moveTo>
                    <a:pt x="0" y="0"/>
                  </a:moveTo>
                  <a:lnTo>
                    <a:pt x="12450980" y="0"/>
                  </a:lnTo>
                  <a:lnTo>
                    <a:pt x="12450980" y="3241728"/>
                  </a:lnTo>
                  <a:lnTo>
                    <a:pt x="0" y="3241728"/>
                  </a:lnTo>
                  <a:close/>
                </a:path>
              </a:pathLst>
            </a:custGeom>
            <a:blipFill>
              <a:blip r:embed="rId4">
                <a:alphaModFix amt="64000"/>
              </a:blip>
              <a:stretch>
                <a:fillRect l="0" t="-18655" r="0" b="-1865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12568" y="5428498"/>
            <a:ext cx="5157451" cy="91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5"/>
              </a:lnSpc>
            </a:pPr>
            <a:r>
              <a:rPr lang="en-US" sz="5743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Azure Workflow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6049" y="4709361"/>
            <a:ext cx="4569666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5"/>
              </a:lnSpc>
            </a:pPr>
            <a:r>
              <a:rPr lang="en-US" b="true" sz="165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</a:t>
            </a:r>
            <a:r>
              <a:rPr lang="en-US" b="true" sz="165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 Extraction: </a:t>
            </a:r>
            <a:r>
              <a:rPr lang="en-US" sz="16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Data is pulled from SSMS using ADF pipelines.</a:t>
            </a:r>
          </a:p>
          <a:p>
            <a:pPr algn="just">
              <a:lnSpc>
                <a:spcPts val="2805"/>
              </a:lnSpc>
            </a:pPr>
          </a:p>
          <a:p>
            <a:pPr algn="just">
              <a:lnSpc>
                <a:spcPts val="280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4944852" y="6059038"/>
            <a:ext cx="2384983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Dataflow</a:t>
            </a:r>
            <a:r>
              <a:rPr lang="en-US" b="true" sz="43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16687018" y="6254116"/>
            <a:ext cx="1994829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Benefits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46049" y="5627738"/>
            <a:ext cx="4569666" cy="424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9"/>
              </a:lnSpc>
            </a:pPr>
            <a:r>
              <a:rPr lang="en-US" b="true" sz="1654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 in ADLS: </a:t>
            </a:r>
            <a:r>
              <a:rPr lang="en-US" sz="16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raw data is stored in the Bronze layer, and further transformations take place in the Silver layer.</a:t>
            </a:r>
          </a:p>
          <a:p>
            <a:pPr algn="just">
              <a:lnSpc>
                <a:spcPts val="1969"/>
              </a:lnSpc>
            </a:pPr>
          </a:p>
          <a:p>
            <a:pPr algn="just">
              <a:lnSpc>
                <a:spcPts val="1969"/>
              </a:lnSpc>
            </a:pPr>
            <a:r>
              <a:rPr lang="en-US" b="true" sz="1654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Transformation in Databricks:</a:t>
            </a:r>
            <a:r>
              <a:rPr lang="en-US" sz="16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The transformation process takes data from the Bronze layer, processes it in Databricks, and stores the cleansed and structured data in the Silver layer.</a:t>
            </a:r>
          </a:p>
          <a:p>
            <a:pPr algn="just">
              <a:lnSpc>
                <a:spcPts val="1969"/>
              </a:lnSpc>
            </a:pPr>
          </a:p>
          <a:p>
            <a:pPr algn="just">
              <a:lnSpc>
                <a:spcPts val="1969"/>
              </a:lnSpc>
            </a:pPr>
            <a:r>
              <a:rPr lang="en-US" b="true" sz="1654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Final Aggregation in Gold Layer:</a:t>
            </a:r>
            <a:r>
              <a:rPr lang="en-US" sz="16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After further processing, the data is saved in the Gold layer for final reporting and analytics.</a:t>
            </a:r>
          </a:p>
          <a:p>
            <a:pPr algn="just">
              <a:lnSpc>
                <a:spcPts val="1969"/>
              </a:lnSpc>
            </a:pPr>
          </a:p>
          <a:p>
            <a:pPr algn="just">
              <a:lnSpc>
                <a:spcPts val="1969"/>
              </a:lnSpc>
            </a:pPr>
            <a:r>
              <a:rPr lang="en-US" b="true" sz="1654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Integration with ADF: </a:t>
            </a:r>
            <a:r>
              <a:rPr lang="en-US" sz="16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Databricks notebooks are connected to the ADF pipeline, triggering the data transformation and movement across the layers.</a:t>
            </a:r>
          </a:p>
          <a:p>
            <a:pPr algn="just">
              <a:lnSpc>
                <a:spcPts val="196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481115" y="5447548"/>
            <a:ext cx="4251817" cy="349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3"/>
              </a:lnSpc>
            </a:pPr>
            <a:r>
              <a:rPr lang="en-US" b="true" sz="165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Efficient data transformation pipeline with integration between ADF, Databricks, and ADLS.</a:t>
            </a:r>
          </a:p>
          <a:p>
            <a:pPr algn="just">
              <a:lnSpc>
                <a:spcPts val="1963"/>
              </a:lnSpc>
            </a:pPr>
          </a:p>
          <a:p>
            <a:pPr algn="just">
              <a:lnSpc>
                <a:spcPts val="1963"/>
              </a:lnSpc>
            </a:pPr>
            <a:r>
              <a:rPr lang="en-US" b="true" sz="165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Scalable data storage and processing using Azure's cloud capabilities.</a:t>
            </a:r>
          </a:p>
          <a:p>
            <a:pPr algn="just">
              <a:lnSpc>
                <a:spcPts val="1963"/>
              </a:lnSpc>
            </a:pPr>
          </a:p>
          <a:p>
            <a:pPr algn="just">
              <a:lnSpc>
                <a:spcPts val="1963"/>
              </a:lnSpc>
            </a:pPr>
            <a:r>
              <a:rPr lang="en-US" b="true" sz="165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Streamlined data analytics workflow from raw data to final reporting in Power BI.</a:t>
            </a:r>
          </a:p>
          <a:p>
            <a:pPr algn="just">
              <a:lnSpc>
                <a:spcPts val="1963"/>
              </a:lnSpc>
            </a:pPr>
          </a:p>
          <a:p>
            <a:pPr algn="just">
              <a:lnSpc>
                <a:spcPts val="1963"/>
              </a:lnSpc>
            </a:pPr>
            <a:r>
              <a:rPr lang="en-US" b="true" sz="165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This updated version reflects the complete architecture and data flow that you have implemented in Azure. </a:t>
            </a:r>
          </a:p>
          <a:p>
            <a:pPr algn="just">
              <a:lnSpc>
                <a:spcPts val="1963"/>
              </a:lnSpc>
            </a:pPr>
          </a:p>
          <a:p>
            <a:pPr algn="just">
              <a:lnSpc>
                <a:spcPts val="196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DAGjXnskba4</dc:identifier>
  <dcterms:modified xsi:type="dcterms:W3CDTF">2011-08-01T06:04:30Z</dcterms:modified>
  <cp:revision>1</cp:revision>
  <dc:title>Blue Futuristic Artificial Intelligence Presentation</dc:title>
</cp:coreProperties>
</file>